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632" r:id="rId2"/>
    <p:sldId id="675" r:id="rId3"/>
    <p:sldId id="633" r:id="rId4"/>
    <p:sldId id="634" r:id="rId5"/>
    <p:sldId id="642" r:id="rId6"/>
    <p:sldId id="643" r:id="rId7"/>
    <p:sldId id="589" r:id="rId8"/>
    <p:sldId id="452" r:id="rId9"/>
    <p:sldId id="514" r:id="rId10"/>
    <p:sldId id="454" r:id="rId11"/>
    <p:sldId id="515" r:id="rId12"/>
    <p:sldId id="470" r:id="rId13"/>
    <p:sldId id="471" r:id="rId14"/>
    <p:sldId id="640" r:id="rId15"/>
    <p:sldId id="641" r:id="rId16"/>
    <p:sldId id="644" r:id="rId17"/>
    <p:sldId id="645" r:id="rId18"/>
    <p:sldId id="517" r:id="rId19"/>
    <p:sldId id="518" r:id="rId20"/>
    <p:sldId id="646" r:id="rId21"/>
    <p:sldId id="489" r:id="rId22"/>
    <p:sldId id="521" r:id="rId23"/>
    <p:sldId id="647" r:id="rId24"/>
    <p:sldId id="522" r:id="rId25"/>
    <p:sldId id="523" r:id="rId26"/>
    <p:sldId id="648" r:id="rId27"/>
    <p:sldId id="457" r:id="rId28"/>
    <p:sldId id="524" r:id="rId29"/>
    <p:sldId id="525" r:id="rId30"/>
    <p:sldId id="526" r:id="rId31"/>
    <p:sldId id="493" r:id="rId32"/>
    <p:sldId id="527" r:id="rId33"/>
    <p:sldId id="528" r:id="rId34"/>
    <p:sldId id="649" r:id="rId35"/>
    <p:sldId id="529" r:id="rId36"/>
    <p:sldId id="530" r:id="rId37"/>
    <p:sldId id="531" r:id="rId38"/>
    <p:sldId id="652" r:id="rId39"/>
    <p:sldId id="653" r:id="rId40"/>
    <p:sldId id="654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3" r:id="rId51"/>
    <p:sldId id="544" r:id="rId52"/>
    <p:sldId id="545" r:id="rId53"/>
    <p:sldId id="546" r:id="rId54"/>
    <p:sldId id="657" r:id="rId55"/>
    <p:sldId id="658" r:id="rId56"/>
    <p:sldId id="673" r:id="rId57"/>
    <p:sldId id="659" r:id="rId58"/>
    <p:sldId id="502" r:id="rId59"/>
    <p:sldId id="429" r:id="rId60"/>
    <p:sldId id="441" r:id="rId61"/>
    <p:sldId id="442" r:id="rId62"/>
    <p:sldId id="660" r:id="rId63"/>
    <p:sldId id="661" r:id="rId64"/>
    <p:sldId id="672" r:id="rId65"/>
    <p:sldId id="670" r:id="rId66"/>
    <p:sldId id="663" r:id="rId67"/>
    <p:sldId id="664" r:id="rId68"/>
    <p:sldId id="666" r:id="rId69"/>
    <p:sldId id="671" r:id="rId70"/>
    <p:sldId id="668" r:id="rId71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000074"/>
    <a:srgbClr val="000042"/>
    <a:srgbClr val="000099"/>
    <a:srgbClr val="00355C"/>
    <a:srgbClr val="00518E"/>
    <a:srgbClr val="0033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92303" autoAdjust="0"/>
  </p:normalViewPr>
  <p:slideViewPr>
    <p:cSldViewPr>
      <p:cViewPr varScale="1">
        <p:scale>
          <a:sx n="69" d="100"/>
          <a:sy n="69" d="100"/>
        </p:scale>
        <p:origin x="120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38094"/>
    </p:cViewPr>
  </p:sorterViewPr>
  <p:notesViewPr>
    <p:cSldViewPr>
      <p:cViewPr>
        <p:scale>
          <a:sx n="75" d="100"/>
          <a:sy n="75" d="100"/>
        </p:scale>
        <p:origin x="-2238" y="72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26" Type="http://schemas.openxmlformats.org/officeDocument/2006/relationships/slide" Target="slides/slide30.xml"/><Relationship Id="rId39" Type="http://schemas.openxmlformats.org/officeDocument/2006/relationships/slide" Target="slides/slide44.xml"/><Relationship Id="rId21" Type="http://schemas.openxmlformats.org/officeDocument/2006/relationships/slide" Target="slides/slide25.xml"/><Relationship Id="rId34" Type="http://schemas.openxmlformats.org/officeDocument/2006/relationships/slide" Target="slides/slide39.xml"/><Relationship Id="rId42" Type="http://schemas.openxmlformats.org/officeDocument/2006/relationships/slide" Target="slides/slide47.xml"/><Relationship Id="rId47" Type="http://schemas.openxmlformats.org/officeDocument/2006/relationships/slide" Target="slides/slide52.xml"/><Relationship Id="rId50" Type="http://schemas.openxmlformats.org/officeDocument/2006/relationships/slide" Target="slides/slide57.xml"/><Relationship Id="rId55" Type="http://schemas.openxmlformats.org/officeDocument/2006/relationships/slide" Target="slides/slide63.xml"/><Relationship Id="rId7" Type="http://schemas.openxmlformats.org/officeDocument/2006/relationships/slide" Target="slides/slide10.xml"/><Relationship Id="rId2" Type="http://schemas.openxmlformats.org/officeDocument/2006/relationships/slide" Target="slides/slide4.xml"/><Relationship Id="rId16" Type="http://schemas.openxmlformats.org/officeDocument/2006/relationships/slide" Target="slides/slide20.xml"/><Relationship Id="rId29" Type="http://schemas.openxmlformats.org/officeDocument/2006/relationships/slide" Target="slides/slide33.xml"/><Relationship Id="rId11" Type="http://schemas.openxmlformats.org/officeDocument/2006/relationships/slide" Target="slides/slide15.xml"/><Relationship Id="rId24" Type="http://schemas.openxmlformats.org/officeDocument/2006/relationships/slide" Target="slides/slide28.xml"/><Relationship Id="rId32" Type="http://schemas.openxmlformats.org/officeDocument/2006/relationships/slide" Target="slides/slide36.xml"/><Relationship Id="rId37" Type="http://schemas.openxmlformats.org/officeDocument/2006/relationships/slide" Target="slides/slide42.xml"/><Relationship Id="rId40" Type="http://schemas.openxmlformats.org/officeDocument/2006/relationships/slide" Target="slides/slide45.xml"/><Relationship Id="rId45" Type="http://schemas.openxmlformats.org/officeDocument/2006/relationships/slide" Target="slides/slide50.xml"/><Relationship Id="rId53" Type="http://schemas.openxmlformats.org/officeDocument/2006/relationships/slide" Target="slides/slide60.xml"/><Relationship Id="rId5" Type="http://schemas.openxmlformats.org/officeDocument/2006/relationships/slide" Target="slides/slide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31" Type="http://schemas.openxmlformats.org/officeDocument/2006/relationships/slide" Target="slides/slide35.xml"/><Relationship Id="rId44" Type="http://schemas.openxmlformats.org/officeDocument/2006/relationships/slide" Target="slides/slide49.xml"/><Relationship Id="rId52" Type="http://schemas.openxmlformats.org/officeDocument/2006/relationships/slide" Target="slides/slide59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8.xml"/><Relationship Id="rId22" Type="http://schemas.openxmlformats.org/officeDocument/2006/relationships/slide" Target="slides/slide26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Relationship Id="rId43" Type="http://schemas.openxmlformats.org/officeDocument/2006/relationships/slide" Target="slides/slide48.xml"/><Relationship Id="rId48" Type="http://schemas.openxmlformats.org/officeDocument/2006/relationships/slide" Target="slides/slide53.xml"/><Relationship Id="rId56" Type="http://schemas.openxmlformats.org/officeDocument/2006/relationships/slide" Target="slides/slide69.xml"/><Relationship Id="rId8" Type="http://schemas.openxmlformats.org/officeDocument/2006/relationships/slide" Target="slides/slide11.xml"/><Relationship Id="rId51" Type="http://schemas.openxmlformats.org/officeDocument/2006/relationships/slide" Target="slides/slide58.xml"/><Relationship Id="rId3" Type="http://schemas.openxmlformats.org/officeDocument/2006/relationships/slide" Target="slides/slide5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29.xml"/><Relationship Id="rId33" Type="http://schemas.openxmlformats.org/officeDocument/2006/relationships/slide" Target="slides/slide37.xml"/><Relationship Id="rId38" Type="http://schemas.openxmlformats.org/officeDocument/2006/relationships/slide" Target="slides/slide43.xml"/><Relationship Id="rId46" Type="http://schemas.openxmlformats.org/officeDocument/2006/relationships/slide" Target="slides/slide51.xml"/><Relationship Id="rId20" Type="http://schemas.openxmlformats.org/officeDocument/2006/relationships/slide" Target="slides/slide24.xml"/><Relationship Id="rId41" Type="http://schemas.openxmlformats.org/officeDocument/2006/relationships/slide" Target="slides/slide46.xml"/><Relationship Id="rId54" Type="http://schemas.openxmlformats.org/officeDocument/2006/relationships/slide" Target="slides/slide61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7.xml"/><Relationship Id="rId28" Type="http://schemas.openxmlformats.org/officeDocument/2006/relationships/slide" Target="slides/slide32.xml"/><Relationship Id="rId36" Type="http://schemas.openxmlformats.org/officeDocument/2006/relationships/slide" Target="slides/slide41.xml"/><Relationship Id="rId4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8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6400" y="4560888"/>
            <a:ext cx="6583363" cy="4319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5371" tIns="46849" rIns="95371" bIns="468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06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6406855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749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661D-C959-459D-AC14-134120B9BC3E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2950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6140-C1F5-4362-BC1B-F7DA9F7B7DB7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6454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FD314-7998-429A-9849-A34AEEB19C7C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8580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01B9A-0DF6-468B-85AB-FF73DD31264F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0530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74D0-D1C9-41EE-869A-5F5CB485DF98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3485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A545-501A-481F-82C2-B4B9F0D1C61C}" type="datetime1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4680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5C47-2E57-46CF-A29F-80B3767998B0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5802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0EDBB-7C59-4EB0-A5B6-074A84AE4CCD}" type="datetime1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05726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5876-21E4-49E2-9F5E-22B5427B0E53}" type="datetime1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6431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7A23F-8C56-4974-AFB8-05B067849DC9}" type="datetime1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016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A78C-9B03-4743-B342-C0B7074846D7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73227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AA41-9659-456B-AEAA-1955EA5E7C80}" type="datetime1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3382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149350" y="354013"/>
            <a:ext cx="7607300" cy="560387"/>
          </a:xfrm>
          <a:prstGeom prst="rect">
            <a:avLst/>
          </a:prstGeom>
          <a:solidFill>
            <a:srgbClr val="003399"/>
          </a:solidFill>
          <a:ln w="63500">
            <a:solidFill>
              <a:srgbClr val="54385C"/>
            </a:solidFill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05618-F01E-47A4-B840-D66817D7DBB1}" type="datetime1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DE246-A6B3-4427-AA6E-BF1BBE853A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7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9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0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5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0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8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latin typeface="Liberation Sans" panose="020B0604020202020204" pitchFamily="34" charset="0"/>
              </a:rPr>
              <a:t>L.O. 3-1: </a:t>
            </a:r>
            <a:r>
              <a:rPr lang="en-US" altLang="en-US" sz="2200" b="0" dirty="0">
                <a:latin typeface="Liberation Sans" panose="020B0604020202020204" pitchFamily="34" charset="0"/>
              </a:rPr>
              <a:t>Accrual-basis accounting and adjusting entries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latin typeface="Liberation Sans" panose="020B0604020202020204" pitchFamily="34" charset="0"/>
              </a:rPr>
              <a:t>L.O. 3-2: </a:t>
            </a:r>
            <a:r>
              <a:rPr lang="en-US" altLang="en-US" sz="2200" b="0" dirty="0">
                <a:latin typeface="Liberation Sans" panose="020B0604020202020204" pitchFamily="34" charset="0"/>
              </a:rPr>
              <a:t>Adjusting entries for deferrals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latin typeface="Liberation Sans" panose="020B0604020202020204" pitchFamily="34" charset="0"/>
              </a:rPr>
              <a:t>L.O. 3-3:</a:t>
            </a:r>
            <a:r>
              <a:rPr lang="en-US" altLang="en-US" sz="2200" b="0" dirty="0">
                <a:latin typeface="Liberation Sans" panose="020B0604020202020204" pitchFamily="34" charset="0"/>
              </a:rPr>
              <a:t> Adjusting entries for accruals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latin typeface="Liberation Sans" panose="020B0604020202020204" pitchFamily="34" charset="0"/>
              </a:rPr>
              <a:t>L.O. 3-4:</a:t>
            </a:r>
            <a:r>
              <a:rPr lang="en-US" altLang="en-US" sz="2200" b="0" dirty="0">
                <a:latin typeface="Liberation Sans" panose="020B0604020202020204" pitchFamily="34" charset="0"/>
              </a:rPr>
              <a:t> Adjusted trial balance and financial statements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latin typeface="Liberation Sans" panose="020B0604020202020204" pitchFamily="34" charset="0"/>
              </a:rPr>
              <a:t>L.O. 4-2:</a:t>
            </a:r>
            <a:r>
              <a:rPr lang="en-US" altLang="en-US" sz="2200" b="0" dirty="0">
                <a:latin typeface="Liberation Sans" panose="020B0604020202020204" pitchFamily="34" charset="0"/>
              </a:rPr>
              <a:t> Closing the books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0286" y="405765"/>
            <a:ext cx="2249714" cy="677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6493" tIns="43247" rIns="86493" bIns="43247" anchor="ctr"/>
          <a:lstStyle/>
          <a:p>
            <a:pPr algn="l"/>
            <a:r>
              <a:rPr lang="en-US" altLang="en-US" sz="2400" b="1" dirty="0">
                <a:solidFill>
                  <a:schemeClr val="tx1"/>
                </a:solidFill>
                <a:latin typeface="Liberation Sans" panose="020B0604020202020204" pitchFamily="34" charset="0"/>
              </a:rPr>
              <a:t>Lecture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40000" y="274320"/>
            <a:ext cx="62411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Adjusting the Accounts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872343" y="485775"/>
            <a:ext cx="522514" cy="514350"/>
          </a:xfrm>
          <a:prstGeom prst="ellipse">
            <a:avLst/>
          </a:prstGeom>
          <a:solidFill>
            <a:srgbClr val="A500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6493" tIns="0" rIns="86493" bIns="43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Liberation Sans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7198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09600" y="1295400"/>
            <a:ext cx="7848600" cy="432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600" dirty="0">
                <a:solidFill>
                  <a:schemeClr val="hlink"/>
                </a:solidFill>
                <a:latin typeface="Liberation Sans" panose="020B0604020202020204" pitchFamily="34" charset="0"/>
              </a:rPr>
              <a:t>Adjusting Entries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Necessary because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trial balance may not contain up-to-date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complete data.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Ensure that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 recognition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 recognition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principles are followed.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Required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every time a company prepares financial statements.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Will include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one income statement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one balance sheet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15372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Need for Adjusting Entries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15"/>
          <p:cNvSpPr>
            <a:spLocks noChangeArrowheads="1"/>
          </p:cNvSpPr>
          <p:nvPr/>
        </p:nvSpPr>
        <p:spPr bwMode="auto">
          <a:xfrm>
            <a:off x="457200" y="1447800"/>
            <a:ext cx="8305800" cy="3810000"/>
          </a:xfrm>
          <a:prstGeom prst="rect">
            <a:avLst/>
          </a:prstGeom>
          <a:solidFill>
            <a:srgbClr val="F9EFA9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609600" y="2133600"/>
            <a:ext cx="3810000" cy="1600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sm" len="sm"/>
          </a:ln>
          <a:effectLst/>
        </p:spPr>
        <p:txBody>
          <a:bodyPr tIns="137160"/>
          <a:lstStyle/>
          <a:p>
            <a:pPr marL="346075" indent="-346075">
              <a:lnSpc>
                <a:spcPct val="115000"/>
              </a:lnSpc>
              <a:defRPr/>
            </a:pPr>
            <a:r>
              <a:rPr 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1.</a:t>
            </a: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iberation Sans" panose="020B0604020202020204" pitchFamily="34" charset="0"/>
              </a:rPr>
              <a:t>	</a:t>
            </a:r>
            <a:r>
              <a:rPr lang="en-US" sz="2000" dirty="0">
                <a:solidFill>
                  <a:srgbClr val="990000"/>
                </a:solidFill>
                <a:latin typeface="Liberation Sans" panose="020B0604020202020204" pitchFamily="34" charset="0"/>
              </a:rPr>
              <a:t>Prepaid Expenses.</a:t>
            </a: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iberation Sans" panose="020B0604020202020204" pitchFamily="34" charset="0"/>
              </a:rPr>
              <a:t> </a:t>
            </a:r>
            <a:r>
              <a:rPr lang="en-US" sz="19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Expenses paid in cash before they are used or consumed.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609600" y="1524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Deferrals</a:t>
            </a: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4800600" y="2133600"/>
            <a:ext cx="3810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37160"/>
          <a:lstStyle>
            <a:lvl1pPr marL="346075" indent="-346075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1. 	</a:t>
            </a:r>
            <a:r>
              <a:rPr lang="en-US" altLang="en-US" sz="2000" dirty="0">
                <a:solidFill>
                  <a:srgbClr val="990000"/>
                </a:solidFill>
                <a:latin typeface="Liberation Sans" panose="020B0604020202020204" pitchFamily="34" charset="0"/>
              </a:rPr>
              <a:t>Accrued Revenues.</a:t>
            </a: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</a:t>
            </a:r>
            <a:r>
              <a:rPr lang="en-US" altLang="en-US" sz="19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Revenues for services performed but not yet received in cash or recorded.</a:t>
            </a: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4800600" y="3657600"/>
            <a:ext cx="3810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37160"/>
          <a:lstStyle>
            <a:lvl1pPr marL="346075" indent="-346075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2. 	</a:t>
            </a:r>
            <a:r>
              <a:rPr lang="en-US" altLang="en-US" sz="2000" dirty="0">
                <a:solidFill>
                  <a:srgbClr val="990000"/>
                </a:solidFill>
                <a:latin typeface="Liberation Sans" panose="020B0604020202020204" pitchFamily="34" charset="0"/>
              </a:rPr>
              <a:t>Accrued Expenses.</a:t>
            </a: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 </a:t>
            </a:r>
            <a:r>
              <a:rPr lang="en-US" altLang="en-US" sz="19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Expenses incurred but not yet paid in cash or recorded.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609600" y="3657600"/>
            <a:ext cx="3810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37160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2.</a:t>
            </a:r>
            <a:r>
              <a:rPr lang="en-US" altLang="en-US" sz="2000" dirty="0">
                <a:solidFill>
                  <a:srgbClr val="990000"/>
                </a:solidFill>
                <a:latin typeface="Liberation Sans" panose="020B0604020202020204" pitchFamily="34" charset="0"/>
              </a:rPr>
              <a:t>  Unearned Revenues.</a:t>
            </a: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 </a:t>
            </a:r>
          </a:p>
          <a:p>
            <a:pPr>
              <a:lnSpc>
                <a:spcPct val="1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	</a:t>
            </a:r>
            <a:r>
              <a:rPr lang="en-US" altLang="en-US" sz="19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Cash received before services are performed.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4800600" y="1524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Accruals</a:t>
            </a:r>
          </a:p>
        </p:txBody>
      </p:sp>
      <p:sp>
        <p:nvSpPr>
          <p:cNvPr id="17431" name="Line 14"/>
          <p:cNvSpPr>
            <a:spLocks noChangeShapeType="1"/>
          </p:cNvSpPr>
          <p:nvPr/>
        </p:nvSpPr>
        <p:spPr bwMode="auto">
          <a:xfrm>
            <a:off x="685800" y="2057400"/>
            <a:ext cx="7848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Types of Adjusting Entries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533400" y="1981200"/>
            <a:ext cx="8382000" cy="441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One of the following statements about the accrual basis of accounting is </a:t>
            </a:r>
            <a:r>
              <a:rPr lang="en-US" altLang="en-US" sz="2100" b="0" i="1" dirty="0">
                <a:solidFill>
                  <a:schemeClr val="tx1"/>
                </a:solidFill>
                <a:latin typeface="Liberation Sans" panose="020B0604020202020204" pitchFamily="34" charset="0"/>
              </a:rPr>
              <a:t>false?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 That statement is:	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Events that change a company’s financial statements are recorded in the periods in which the events occur.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 is recognized in the period in which the performance obligation is satisfied.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The accrual basis of accounting is in accordance with generally accepted accounting principles.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 is recorded only when cash is received, and expenses are recorded only when cash is paid.</a:t>
            </a:r>
          </a:p>
        </p:txBody>
      </p:sp>
      <p:sp>
        <p:nvSpPr>
          <p:cNvPr id="3" name="Notched Right Arrow 2"/>
          <p:cNvSpPr/>
          <p:nvPr/>
        </p:nvSpPr>
        <p:spPr bwMode="auto">
          <a:xfrm>
            <a:off x="152400" y="5313363"/>
            <a:ext cx="6858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Recognizing Revenues and Expenses</a:t>
            </a: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09600" y="1295400"/>
            <a:ext cx="53340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>
              <a:buSzPct val="80000"/>
            </a:pPr>
            <a:r>
              <a:rPr lang="en-US" altLang="en-US" sz="30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ChangeArrowheads="1"/>
          </p:cNvSpPr>
          <p:nvPr/>
        </p:nvSpPr>
        <p:spPr bwMode="auto">
          <a:xfrm>
            <a:off x="609600" y="1936750"/>
            <a:ext cx="76962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6038" rIns="182562" bIns="46038"/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entries are made to ensure that: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expenses are recognized in the period in which they are incurred.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revenues are recorded in the period in which services are performed.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balance sheet and income statement accounts have correct balances at the end of an accounting period.</a:t>
            </a:r>
          </a:p>
          <a:p>
            <a:pPr lvl="1">
              <a:lnSpc>
                <a:spcPct val="110000"/>
              </a:lnSpc>
              <a:spcBef>
                <a:spcPct val="4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all of the above.</a:t>
            </a:r>
          </a:p>
        </p:txBody>
      </p:sp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609600" y="1295400"/>
            <a:ext cx="7772400" cy="57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  <a:buSzPct val="80000"/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8" name="Notched Right Arrow 7"/>
          <p:cNvSpPr/>
          <p:nvPr/>
        </p:nvSpPr>
        <p:spPr bwMode="auto">
          <a:xfrm>
            <a:off x="152400" y="5181600"/>
            <a:ext cx="6858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Need for Adjusting Entries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3-2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latin typeface="Liberation Sans" panose="020B0604020202020204" pitchFamily="34" charset="0"/>
              </a:rPr>
              <a:t>Adjusting Entries for Deferrals</a:t>
            </a:r>
            <a:endParaRPr lang="en-US" sz="3200" b="1" dirty="0">
              <a:solidFill>
                <a:schemeClr val="bg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449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15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05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The trial balance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Deferrals</a:t>
            </a:r>
          </a:p>
          <a:p>
            <a:pPr marL="911225" lvl="1" defTabSz="860425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latin typeface="Liberation Sans" panose="020B0604020202020204" pitchFamily="34" charset="0"/>
              </a:rPr>
              <a:t>Prepaid expenses</a:t>
            </a:r>
          </a:p>
          <a:p>
            <a:pPr marL="911225" lvl="1" defTabSz="860425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latin typeface="Liberation Sans" panose="020B0604020202020204" pitchFamily="34" charset="0"/>
              </a:rPr>
              <a:t>Unearned revenue</a:t>
            </a:r>
          </a:p>
        </p:txBody>
      </p:sp>
    </p:spTree>
    <p:extLst>
      <p:ext uri="{BB962C8B-B14F-4D97-AF65-F5344CB8AC3E}">
        <p14:creationId xmlns:p14="http://schemas.microsoft.com/office/powerpoint/2010/main" val="173448973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7"/>
          <p:cNvSpPr txBox="1">
            <a:spLocks noChangeArrowheads="1"/>
          </p:cNvSpPr>
          <p:nvPr/>
        </p:nvSpPr>
        <p:spPr bwMode="auto">
          <a:xfrm>
            <a:off x="381000" y="1143000"/>
            <a:ext cx="84582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Each account is analyzed to determine whether it is complete and up-to-date for financial statement purposes.</a:t>
            </a:r>
            <a:endParaRPr lang="en-US" altLang="en-US" sz="2200" b="0" dirty="0">
              <a:solidFill>
                <a:schemeClr val="tx1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Trial Balance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46" y="2209800"/>
            <a:ext cx="5787105" cy="4166681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048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Deferrals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09600" y="1447800"/>
            <a:ext cx="7696200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ts val="1200"/>
              </a:spcBef>
              <a:buClrTx/>
              <a:buSzPct val="80000"/>
              <a:buFontTx/>
              <a:buNone/>
            </a:pPr>
            <a:r>
              <a:rPr lang="en-US" altLang="en-US" sz="2300" dirty="0">
                <a:solidFill>
                  <a:schemeClr val="tx1"/>
                </a:solidFill>
                <a:latin typeface="Liberation Sans" panose="020B0604020202020204" pitchFamily="34" charset="0"/>
              </a:rPr>
              <a:t>Deferrals </a:t>
            </a: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are </a:t>
            </a:r>
            <a:r>
              <a:rPr lang="en-US" altLang="en-US" sz="230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expenses or revenues</a:t>
            </a: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that are recognized at a date later than the point when cash was originally exchanged.  There are </a:t>
            </a:r>
            <a:r>
              <a:rPr lang="en-US" altLang="en-US" sz="2300" dirty="0">
                <a:solidFill>
                  <a:schemeClr val="tx1"/>
                </a:solidFill>
                <a:latin typeface="Liberation Sans" panose="020B0604020202020204" pitchFamily="34" charset="0"/>
              </a:rPr>
              <a:t>two types</a:t>
            </a: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: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Prepaid expenses and</a:t>
            </a:r>
            <a:r>
              <a:rPr lang="en-US" altLang="en-US" sz="2200" i="1" dirty="0">
                <a:solidFill>
                  <a:srgbClr val="CC0000"/>
                </a:solidFill>
                <a:latin typeface="Liberation Sans" panose="020B0604020202020204" pitchFamily="34" charset="0"/>
              </a:rPr>
              <a:t> 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Unearned revenues.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590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077200" cy="9144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Clr>
                <a:srgbClr val="006666"/>
              </a:buClr>
              <a:buSzTx/>
              <a:buFont typeface="Monotype Sort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Payments of expenses that will benefit more than one accounting period.</a:t>
            </a:r>
          </a:p>
        </p:txBody>
      </p:sp>
      <p:sp>
        <p:nvSpPr>
          <p:cNvPr id="24579" name="Rectangle 6"/>
          <p:cNvSpPr>
            <a:spLocks noChangeArrowheads="1"/>
          </p:cNvSpPr>
          <p:nvPr/>
        </p:nvSpPr>
        <p:spPr bwMode="auto">
          <a:xfrm>
            <a:off x="762000" y="3875088"/>
            <a:ext cx="24384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Insurance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Supplies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Advertising</a:t>
            </a:r>
          </a:p>
        </p:txBody>
      </p:sp>
      <p:sp>
        <p:nvSpPr>
          <p:cNvPr id="24583" name="Rectangle 12"/>
          <p:cNvSpPr>
            <a:spLocks noChangeArrowheads="1"/>
          </p:cNvSpPr>
          <p:nvPr/>
        </p:nvSpPr>
        <p:spPr bwMode="auto">
          <a:xfrm>
            <a:off x="3352800" y="3854450"/>
            <a:ext cx="47244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Rent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Buildings and equipment</a:t>
            </a:r>
          </a:p>
        </p:txBody>
      </p:sp>
      <p:sp>
        <p:nvSpPr>
          <p:cNvPr id="24584" name="Rectangle 13"/>
          <p:cNvSpPr>
            <a:spLocks noChangeArrowheads="1"/>
          </p:cNvSpPr>
          <p:nvPr/>
        </p:nvSpPr>
        <p:spPr bwMode="auto">
          <a:xfrm>
            <a:off x="609600" y="3352800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latin typeface="Liberation Sans" panose="020B0604020202020204" pitchFamily="34" charset="0"/>
              </a:rPr>
              <a:t>Prepayments often occur in regard to: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066800" y="2479357"/>
            <a:ext cx="2438400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Cash Payment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170488" y="2479357"/>
            <a:ext cx="3135312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Expense Recorded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76600" y="2479357"/>
            <a:ext cx="21336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300" dirty="0">
                <a:solidFill>
                  <a:srgbClr val="800000"/>
                </a:solidFill>
                <a:latin typeface="Liberation Sans" panose="020B0604020202020204" pitchFamily="34" charset="0"/>
                <a:cs typeface="Arial" charset="0"/>
              </a:rPr>
              <a:t>BEFORE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3" grpId="0"/>
      <p:bldP spid="245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050"/>
          <p:cNvSpPr txBox="1">
            <a:spLocks noChangeArrowheads="1"/>
          </p:cNvSpPr>
          <p:nvPr/>
        </p:nvSpPr>
        <p:spPr bwMode="auto">
          <a:xfrm>
            <a:off x="609600" y="1295400"/>
            <a:ext cx="80010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1314450" indent="-4000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Expire either with the passage of time or through use.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entry: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(debit) to an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Decrease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(credit) to an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asset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69" y="3754436"/>
            <a:ext cx="7008731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Accounting Cycle</a:t>
            </a:r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8077200" cy="5029200"/>
            <a:chOff x="609600" y="1371600"/>
            <a:chExt cx="8077200" cy="502920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09600" y="1371600"/>
              <a:ext cx="8077200" cy="5029200"/>
            </a:xfrm>
            <a:prstGeom prst="rect">
              <a:avLst/>
            </a:prstGeom>
            <a:solidFill>
              <a:srgbClr val="99CC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b="0" dirty="0">
                <a:solidFill>
                  <a:schemeClr val="tx1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6781800" y="53340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rot="5400000" flipV="1">
              <a:off x="2743200" y="1524000"/>
              <a:ext cx="0" cy="6096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6172200" y="1828800"/>
              <a:ext cx="6096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819400" y="1600200"/>
              <a:ext cx="3552825" cy="4572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1. 	Analyze business transactions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6781800" y="18288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6781800" y="2819400"/>
              <a:ext cx="0" cy="3810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57800" y="2362200"/>
              <a:ext cx="31242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2. 	Journalize the transactions </a:t>
              </a: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781800" y="3673475"/>
              <a:ext cx="6350" cy="344488"/>
            </a:xfrm>
            <a:custGeom>
              <a:avLst/>
              <a:gdLst>
                <a:gd name="T0" fmla="*/ 0 w 4"/>
                <a:gd name="T1" fmla="*/ 0 h 217"/>
                <a:gd name="T2" fmla="*/ 2147483647 w 4"/>
                <a:gd name="T3" fmla="*/ 2147483647 h 217"/>
                <a:gd name="T4" fmla="*/ 0 60000 65536"/>
                <a:gd name="T5" fmla="*/ 0 60000 65536"/>
                <a:gd name="T6" fmla="*/ 0 w 4"/>
                <a:gd name="T7" fmla="*/ 0 h 217"/>
                <a:gd name="T8" fmla="*/ 4 w 4"/>
                <a:gd name="T9" fmla="*/ 217 h 2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17">
                  <a:moveTo>
                    <a:pt x="0" y="0"/>
                  </a:moveTo>
                  <a:lnTo>
                    <a:pt x="4" y="217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6781800" y="45116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0800000">
              <a:off x="2436813" y="46640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0800000">
              <a:off x="2436813" y="38258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0800000">
              <a:off x="2436813" y="29876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rot="16200000">
              <a:off x="2171700" y="2095500"/>
              <a:ext cx="53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947738" y="48768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6. 	Prepare an adjusted trial balance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947738" y="40386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7. 	Prepare financial statements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947738" y="32004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8. 	Journalize and post closing entries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947738" y="23622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9. 	Prepare a post-closing trial balance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5257800" y="40386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4.  Prepare a trial balance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257800" y="32004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3.  Post to ledger accounts</a:t>
              </a: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2438400" y="5867400"/>
              <a:ext cx="434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257800" y="4876800"/>
              <a:ext cx="3086100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5.  Journalize and post adjusting entries</a:t>
              </a:r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 rot="10800000">
              <a:off x="2438400" y="55022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339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Trial Balance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196726" cy="5181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750577" y="2895600"/>
            <a:ext cx="544823" cy="230257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20</a:t>
            </a:fld>
            <a:endParaRPr lang="en-US"/>
          </a:p>
        </p:txBody>
      </p:sp>
      <p:sp>
        <p:nvSpPr>
          <p:cNvPr id="7" name="Right Arrow 1">
            <a:extLst>
              <a:ext uri="{FF2B5EF4-FFF2-40B4-BE49-F238E27FC236}">
                <a16:creationId xmlns:a16="http://schemas.microsoft.com/office/drawing/2014/main" id="{58542989-E9DF-4754-BBEF-06A28FA8E540}"/>
              </a:ext>
            </a:extLst>
          </p:cNvPr>
          <p:cNvSpPr/>
          <p:nvPr/>
        </p:nvSpPr>
        <p:spPr bwMode="auto">
          <a:xfrm>
            <a:off x="750577" y="3125857"/>
            <a:ext cx="544823" cy="230257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1">
            <a:extLst>
              <a:ext uri="{FF2B5EF4-FFF2-40B4-BE49-F238E27FC236}">
                <a16:creationId xmlns:a16="http://schemas.microsoft.com/office/drawing/2014/main" id="{6F7A4DF7-CCC8-4584-8F4C-211A03BD8199}"/>
              </a:ext>
            </a:extLst>
          </p:cNvPr>
          <p:cNvSpPr/>
          <p:nvPr/>
        </p:nvSpPr>
        <p:spPr bwMode="auto">
          <a:xfrm>
            <a:off x="750577" y="3356114"/>
            <a:ext cx="544823" cy="230257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274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5105400" cy="4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</a:t>
            </a:r>
            <a:endParaRPr lang="en-US" altLang="en-US" sz="21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Pioneer Advertising Inc. Inc. purchased supplies costing $2,500 on October 5. Pioneer recorded the purchase by increasing (debiting) the asset Supplies. This account shows a balance of $2,500 in the October 31 trial balance. An inventory count at the close of business on October 31 reveals that $1,000 of supplies are still on hand.</a:t>
            </a:r>
          </a:p>
        </p:txBody>
      </p:sp>
      <p:sp>
        <p:nvSpPr>
          <p:cNvPr id="22538" name="Line 1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2663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1262063"/>
            <a:ext cx="2119312" cy="37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Supplies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81113"/>
            <a:ext cx="8797925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Line 4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Supplies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Trial Balance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196726" cy="5181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780147" y="3124200"/>
            <a:ext cx="668837" cy="3048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673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0"/>
          <p:cNvSpPr txBox="1">
            <a:spLocks noChangeArrowheads="1"/>
          </p:cNvSpPr>
          <p:nvPr/>
        </p:nvSpPr>
        <p:spPr bwMode="auto">
          <a:xfrm>
            <a:off x="457200" y="1295400"/>
            <a:ext cx="5943600" cy="368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</a:t>
            </a:r>
            <a:endParaRPr lang="en-US" altLang="en-US" sz="21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On October 4, Pioneer Advertising Inc. paid $600 for a one-year fire insurance policy. Coverage began on October 1. Pioneer recorded the payment by increasing (debiting) Prepaid Insurance. This account shows a balance of $600 in the October 31 trial balance.  Insurance of $50 ($600 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/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12) expires each month.</a:t>
            </a:r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2868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088" y="1295400"/>
            <a:ext cx="2017712" cy="424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Insurance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81113"/>
            <a:ext cx="8677275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Line 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Insurance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Trial Balance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196726" cy="5181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762000" y="3364173"/>
            <a:ext cx="668837" cy="3048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3201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609600" y="1295400"/>
            <a:ext cx="7620000" cy="32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Buildings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,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equipment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, and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motor vehicles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(assets that provide service for many years) are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recorded as assets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, rather than an expense, on the date acquired.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hlink"/>
                </a:solidFill>
                <a:latin typeface="Liberation Sans" panose="020B0604020202020204" pitchFamily="34" charset="0"/>
              </a:rPr>
              <a:t>Depreciation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is the process of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allocating the cost of an asset to expense 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over its useful life.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Depreciation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 does not attempt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to report the actual change in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value of the asset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Equipment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56388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For Pioneer Advertising, assume that depreciation on the equipment is $480 a year, or $40 per month.</a:t>
            </a: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3175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71600"/>
            <a:ext cx="214312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Equipment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295400"/>
            <a:ext cx="70453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Line 4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Equipment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3-1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altLang="en-US" sz="3200" dirty="0">
                <a:latin typeface="Liberation Sans" panose="020B0604020202020204" pitchFamily="34" charset="0"/>
              </a:rPr>
              <a:t>Accrual-Basis Accounting and </a:t>
            </a:r>
          </a:p>
          <a:p>
            <a:pPr marL="111120" algn="l"/>
            <a:r>
              <a:rPr lang="en-US" altLang="en-US" sz="3200" dirty="0">
                <a:latin typeface="Liberation Sans" panose="020B0604020202020204" pitchFamily="34" charset="0"/>
              </a:rPr>
              <a:t>Adjusting Entries</a:t>
            </a:r>
            <a:endParaRPr lang="en-US" sz="3200" dirty="0">
              <a:solidFill>
                <a:schemeClr val="bg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704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62525"/>
            <a:ext cx="7696200" cy="128587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33798" name="Text Box 2"/>
          <p:cNvSpPr txBox="1">
            <a:spLocks noChangeArrowheads="1"/>
          </p:cNvSpPr>
          <p:nvPr/>
        </p:nvSpPr>
        <p:spPr bwMode="auto">
          <a:xfrm>
            <a:off x="609600" y="1295400"/>
            <a:ext cx="76200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  <a:buClrTx/>
              <a:buSzPct val="80000"/>
              <a:buFontTx/>
              <a:buNone/>
            </a:pPr>
            <a:r>
              <a:rPr lang="en-US" altLang="en-US" sz="2600" dirty="0">
                <a:solidFill>
                  <a:schemeClr val="tx1"/>
                </a:solidFill>
                <a:latin typeface="Liberation Sans" panose="020B0604020202020204" pitchFamily="34" charset="0"/>
              </a:rPr>
              <a:t>Statement Presentation</a:t>
            </a:r>
            <a:endParaRPr lang="en-US" altLang="en-US" sz="26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hlink"/>
                </a:solidFill>
                <a:latin typeface="Liberation Sans" panose="020B0604020202020204" pitchFamily="34" charset="0"/>
              </a:rPr>
              <a:t>Accumulated Depreciation 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is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contra asset account 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(credit). 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Appears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just after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the account it offsets (Equipment) on the balance sheet. 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hlink"/>
                </a:solidFill>
                <a:latin typeface="Liberation Sans" panose="020B0604020202020204" pitchFamily="34" charset="0"/>
              </a:rPr>
              <a:t>Book value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is the difference between the cost of any depreciable asset and its accumulated depreciation.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 – Equipment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3482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2179637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Prepaid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077200" cy="9144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20000"/>
              </a:lnSpc>
              <a:buClr>
                <a:srgbClr val="006666"/>
              </a:buClr>
              <a:buSzTx/>
              <a:buFont typeface="Monotype Sort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Receipt of cash that is recorded as a liability because the service has not been performed.</a:t>
            </a:r>
          </a:p>
        </p:txBody>
      </p:sp>
      <p:sp>
        <p:nvSpPr>
          <p:cNvPr id="35843" name="Rectangle 6"/>
          <p:cNvSpPr>
            <a:spLocks noChangeArrowheads="1"/>
          </p:cNvSpPr>
          <p:nvPr/>
        </p:nvSpPr>
        <p:spPr bwMode="auto">
          <a:xfrm>
            <a:off x="838200" y="3951288"/>
            <a:ext cx="27432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Rent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Airline tickets</a:t>
            </a:r>
          </a:p>
        </p:txBody>
      </p:sp>
      <p:sp>
        <p:nvSpPr>
          <p:cNvPr id="35847" name="Rectangle 12"/>
          <p:cNvSpPr>
            <a:spLocks noChangeArrowheads="1"/>
          </p:cNvSpPr>
          <p:nvPr/>
        </p:nvSpPr>
        <p:spPr bwMode="auto">
          <a:xfrm>
            <a:off x="3886200" y="3930650"/>
            <a:ext cx="48006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Magazine subscriptions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Customer deposits</a:t>
            </a:r>
          </a:p>
        </p:txBody>
      </p:sp>
      <p:sp>
        <p:nvSpPr>
          <p:cNvPr id="35848" name="Rectangle 13"/>
          <p:cNvSpPr>
            <a:spLocks noChangeArrowheads="1"/>
          </p:cNvSpPr>
          <p:nvPr/>
        </p:nvSpPr>
        <p:spPr bwMode="auto">
          <a:xfrm>
            <a:off x="609600" y="3429000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latin typeface="Liberation Sans" panose="020B0604020202020204" pitchFamily="34" charset="0"/>
              </a:rPr>
              <a:t>Unearned revenues often occur in regard to:</a:t>
            </a:r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Unearned Revenues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990600" y="2544763"/>
            <a:ext cx="2438400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Cash Receipt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094288" y="2544763"/>
            <a:ext cx="3135312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Revenue Recorded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3200400" y="2578608"/>
            <a:ext cx="21336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300" dirty="0">
                <a:solidFill>
                  <a:srgbClr val="800000"/>
                </a:solidFill>
                <a:latin typeface="Liberation Sans" panose="020B0604020202020204" pitchFamily="34" charset="0"/>
                <a:cs typeface="Arial" charset="0"/>
              </a:rPr>
              <a:t>BEFORE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7" grpId="0"/>
      <p:bldP spid="358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46" y="3703637"/>
            <a:ext cx="6170154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36871" name="Text Box 2050"/>
          <p:cNvSpPr txBox="1">
            <a:spLocks noChangeArrowheads="1"/>
          </p:cNvSpPr>
          <p:nvPr/>
        </p:nvSpPr>
        <p:spPr bwMode="auto">
          <a:xfrm>
            <a:off x="609600" y="1295400"/>
            <a:ext cx="7772400" cy="217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 is made to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record the revenue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for services performed during the period and to show the liability that remains at the end of the accounting period.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Results in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decrease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(debit) to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liability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an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(credit) to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Unearned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Trial Balance</a:t>
            </a:r>
          </a:p>
        </p:txBody>
      </p:sp>
      <p:pic>
        <p:nvPicPr>
          <p:cNvPr id="215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7196726" cy="5181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 bwMode="auto">
          <a:xfrm>
            <a:off x="761999" y="4114800"/>
            <a:ext cx="668837" cy="3048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521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7696200" cy="280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Pioneer Advertising Inc. received $1,200 on October 2 from R. Knox for advertising services expected to be completed by December 31.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Unearned Service Revenue shows a balance of $1,200 in the October 31 trial balance. Analysis reveals that the company performed $400 of services in October.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Unearned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281113"/>
            <a:ext cx="8110537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Unearned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3994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0037"/>
            <a:ext cx="8534400" cy="269716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Unearned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3-3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latin typeface="Liberation Sans" panose="020B0604020202020204" pitchFamily="34" charset="0"/>
              </a:rPr>
              <a:t>Adjusting Entries for Accruals</a:t>
            </a:r>
            <a:endParaRPr lang="en-US" sz="3200" b="1" dirty="0">
              <a:solidFill>
                <a:schemeClr val="bg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35041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39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481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Accruals</a:t>
            </a:r>
          </a:p>
          <a:p>
            <a:pPr marL="911225" lvl="1" defTabSz="860425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latin typeface="Liberation Sans" panose="020B0604020202020204" pitchFamily="34" charset="0"/>
              </a:rPr>
              <a:t>Accrued revenues</a:t>
            </a:r>
          </a:p>
          <a:p>
            <a:pPr marL="911225" lvl="1" defTabSz="860425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latin typeface="Liberation Sans" panose="020B0604020202020204" pitchFamily="34" charset="0"/>
              </a:rPr>
              <a:t>Accrued expenses</a:t>
            </a:r>
          </a:p>
        </p:txBody>
      </p:sp>
    </p:spTree>
    <p:extLst>
      <p:ext uri="{BB962C8B-B14F-4D97-AF65-F5344CB8AC3E}">
        <p14:creationId xmlns:p14="http://schemas.microsoft.com/office/powerpoint/2010/main" val="238184590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4</a:t>
            </a:fld>
            <a:endParaRPr lang="en-US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Fiscal and calendar years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Accrual- vs. cash-basis accounting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Revenue recognition principle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Expense recognition principle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The need for adjusting entries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Types of adjusting entries</a:t>
            </a:r>
          </a:p>
        </p:txBody>
      </p:sp>
    </p:spTree>
    <p:extLst>
      <p:ext uri="{BB962C8B-B14F-4D97-AF65-F5344CB8AC3E}">
        <p14:creationId xmlns:p14="http://schemas.microsoft.com/office/powerpoint/2010/main" val="1630748971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9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Accruals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09600" y="1524000"/>
            <a:ext cx="8001000" cy="34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tabLst>
                <a:tab pos="1371600" algn="l"/>
              </a:tabLst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  <a:buClrTx/>
              <a:buSzPct val="80000"/>
              <a:buFontTx/>
              <a:buNone/>
            </a:pPr>
            <a:r>
              <a:rPr lang="en-US" altLang="en-US" sz="2300" dirty="0">
                <a:solidFill>
                  <a:schemeClr val="tx1"/>
                </a:solidFill>
                <a:latin typeface="Liberation Sans" panose="020B0604020202020204" pitchFamily="34" charset="0"/>
              </a:rPr>
              <a:t>Accruals </a:t>
            </a: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are made to record </a:t>
            </a:r>
          </a:p>
          <a:p>
            <a:pPr lvl="1">
              <a:lnSpc>
                <a:spcPct val="11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Revenues for services performed </a:t>
            </a:r>
            <a:r>
              <a:rPr lang="en-US" altLang="en-US" sz="2200" b="0" dirty="0">
                <a:latin typeface="Liberation Sans" panose="020B0604020202020204" pitchFamily="34" charset="0"/>
              </a:rPr>
              <a:t>but not yet received in cash or recorded at the statement date 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(</a:t>
            </a:r>
            <a:r>
              <a:rPr lang="en-US" altLang="en-US" sz="2200" dirty="0">
                <a:solidFill>
                  <a:srgbClr val="000099"/>
                </a:solidFill>
                <a:latin typeface="Liberation Sans" panose="020B0604020202020204" pitchFamily="34" charset="0"/>
              </a:rPr>
              <a:t>accrued revenues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). </a:t>
            </a:r>
          </a:p>
          <a:p>
            <a:pPr>
              <a:lnSpc>
                <a:spcPct val="115000"/>
              </a:lnSpc>
              <a:spcBef>
                <a:spcPct val="60000"/>
              </a:spcBef>
              <a:buClrTx/>
              <a:buSzPct val="80000"/>
              <a:buFontTx/>
              <a:buNone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	</a:t>
            </a:r>
            <a:r>
              <a:rPr lang="en-US" altLang="en-US" sz="2200" i="1" dirty="0">
                <a:solidFill>
                  <a:srgbClr val="800000"/>
                </a:solidFill>
                <a:latin typeface="Liberation Sans" panose="020B0604020202020204" pitchFamily="34" charset="0"/>
              </a:rPr>
              <a:t>OR </a:t>
            </a:r>
          </a:p>
          <a:p>
            <a:pPr lvl="1">
              <a:lnSpc>
                <a:spcPct val="11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Expenses incurred but not yet paid in cash or recorded at the statement date (</a:t>
            </a:r>
            <a:r>
              <a:rPr lang="en-US" altLang="en-US" sz="2200" dirty="0">
                <a:solidFill>
                  <a:srgbClr val="000099"/>
                </a:solidFill>
                <a:latin typeface="Liberation Sans" panose="020B0604020202020204" pitchFamily="34" charset="0"/>
              </a:rPr>
              <a:t>accrued expenses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12276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077200" cy="9144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Clr>
                <a:srgbClr val="006666"/>
              </a:buClr>
              <a:buSzTx/>
              <a:buFont typeface="Monotype Sort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Revenues for services performed but not yet received in cash or recorded.</a:t>
            </a:r>
          </a:p>
        </p:txBody>
      </p:sp>
      <p:sp>
        <p:nvSpPr>
          <p:cNvPr id="44035" name="Rectangle 6"/>
          <p:cNvSpPr>
            <a:spLocks noChangeArrowheads="1"/>
          </p:cNvSpPr>
          <p:nvPr/>
        </p:nvSpPr>
        <p:spPr bwMode="auto">
          <a:xfrm>
            <a:off x="762000" y="3951288"/>
            <a:ext cx="30480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Rent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Interest</a:t>
            </a:r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2895600" y="3930650"/>
            <a:ext cx="48006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5715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Services performed</a:t>
            </a:r>
          </a:p>
        </p:txBody>
      </p:sp>
      <p:sp>
        <p:nvSpPr>
          <p:cNvPr id="44037" name="Rectangle 13"/>
          <p:cNvSpPr>
            <a:spLocks noChangeArrowheads="1"/>
          </p:cNvSpPr>
          <p:nvPr/>
        </p:nvSpPr>
        <p:spPr bwMode="auto">
          <a:xfrm>
            <a:off x="609600" y="3429000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latin typeface="Liberation Sans" panose="020B0604020202020204" pitchFamily="34" charset="0"/>
              </a:rPr>
              <a:t>Accrued revenues often occur in regard to:</a:t>
            </a:r>
          </a:p>
        </p:txBody>
      </p:sp>
      <p:sp>
        <p:nvSpPr>
          <p:cNvPr id="38919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Revenues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038600" y="2505456"/>
            <a:ext cx="144780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457200" indent="-457200" algn="ctr">
              <a:spcBef>
                <a:spcPct val="50000"/>
              </a:spcBef>
              <a:defRPr sz="2300">
                <a:solidFill>
                  <a:srgbClr val="800000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BEFORE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562600" y="2486025"/>
            <a:ext cx="2438400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Cash Receipt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838200" y="2486025"/>
            <a:ext cx="3135313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Revenue Recorded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050"/>
          <p:cNvSpPr txBox="1">
            <a:spLocks noChangeArrowheads="1"/>
          </p:cNvSpPr>
          <p:nvPr/>
        </p:nvSpPr>
        <p:spPr bwMode="auto">
          <a:xfrm>
            <a:off x="609600" y="1295400"/>
            <a:ext cx="8001000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688975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 records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receivable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that exists and records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revenues for services performed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  <a:p>
            <a:pPr marL="688975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entry:</a:t>
            </a:r>
          </a:p>
          <a:p>
            <a:pPr marL="1377950"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(debits) an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asset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</a:t>
            </a:r>
          </a:p>
          <a:p>
            <a:pPr marL="1377950"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(credits)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revenue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39940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45063" name="Picture 103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95" y="3814762"/>
            <a:ext cx="6375505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586740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In October, Pioneer Advertising Inc. performed services worth $200 that were not billed to clients in October.</a:t>
            </a:r>
          </a:p>
        </p:txBody>
      </p:sp>
      <p:sp>
        <p:nvSpPr>
          <p:cNvPr id="40969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46097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081228" cy="246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Revenues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0163"/>
            <a:ext cx="7772400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Line 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4813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534400" cy="2184400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Revenues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8425"/>
            <a:ext cx="8077200" cy="5334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Clr>
                <a:srgbClr val="006666"/>
              </a:buClr>
              <a:buSzTx/>
              <a:buFont typeface="Monotype Sort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Expenses incurred but not yet paid in cash or recorded.</a:t>
            </a:r>
          </a:p>
        </p:txBody>
      </p:sp>
      <p:sp>
        <p:nvSpPr>
          <p:cNvPr id="49155" name="Rectangle 6"/>
          <p:cNvSpPr>
            <a:spLocks noChangeArrowheads="1"/>
          </p:cNvSpPr>
          <p:nvPr/>
        </p:nvSpPr>
        <p:spPr bwMode="auto">
          <a:xfrm>
            <a:off x="304800" y="3784600"/>
            <a:ext cx="3048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10287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Interest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Taxes</a:t>
            </a:r>
          </a:p>
          <a:p>
            <a:pPr lvl="1">
              <a:spcAft>
                <a:spcPct val="2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latin typeface="Liberation Sans" panose="020B0604020202020204" pitchFamily="34" charset="0"/>
              </a:rPr>
              <a:t>Salaries</a:t>
            </a:r>
          </a:p>
        </p:txBody>
      </p:sp>
      <p:sp>
        <p:nvSpPr>
          <p:cNvPr id="49156" name="Rectangle 13"/>
          <p:cNvSpPr>
            <a:spLocks noChangeArrowheads="1"/>
          </p:cNvSpPr>
          <p:nvPr/>
        </p:nvSpPr>
        <p:spPr bwMode="auto">
          <a:xfrm>
            <a:off x="609600" y="319722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2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latin typeface="Liberation Sans" panose="020B0604020202020204" pitchFamily="34" charset="0"/>
              </a:rPr>
              <a:t>Accrued expenses often occur in regard to:</a:t>
            </a:r>
          </a:p>
        </p:txBody>
      </p:sp>
      <p:sp>
        <p:nvSpPr>
          <p:cNvPr id="44039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038600" y="2282825"/>
            <a:ext cx="14478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300" dirty="0">
                <a:solidFill>
                  <a:srgbClr val="800000"/>
                </a:solidFill>
                <a:latin typeface="Liberation Sans" panose="020B0604020202020204" pitchFamily="34" charset="0"/>
                <a:cs typeface="Arial" charset="0"/>
              </a:rPr>
              <a:t>BEFORE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638800" y="2282825"/>
            <a:ext cx="2667000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Cash Payment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62000" y="2282825"/>
            <a:ext cx="3135313" cy="49244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bIns="91440">
            <a:spAutoFit/>
          </a:bodyPr>
          <a:lstStyle>
            <a:defPPr>
              <a:defRPr lang="en-US"/>
            </a:defPPr>
            <a:lvl1pPr marL="457200" indent="-457200" algn="ctr">
              <a:defRPr sz="230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Expense Recorded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050"/>
          <p:cNvSpPr txBox="1">
            <a:spLocks noChangeArrowheads="1"/>
          </p:cNvSpPr>
          <p:nvPr/>
        </p:nvSpPr>
        <p:spPr bwMode="auto">
          <a:xfrm>
            <a:off x="762000" y="1295400"/>
            <a:ext cx="8001000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9144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 records the obligation and recognizes the expense.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Adjusting entry: </a:t>
            </a:r>
          </a:p>
          <a:p>
            <a:pPr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(debit) an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expense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and </a:t>
            </a:r>
          </a:p>
          <a:p>
            <a:pPr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Increase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(credit) a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liability account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5018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04" y="3814762"/>
            <a:ext cx="6186696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924800" cy="131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51203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8077200" cy="16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Pioneer Advertising Inc. signed a three-month note payable in the amount of $5,000 on October 1. The note requires Pioneer to pay interest at an annual rate of 12%. </a:t>
            </a:r>
          </a:p>
        </p:txBody>
      </p:sp>
      <p:sp>
        <p:nvSpPr>
          <p:cNvPr id="46089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6988"/>
            <a:ext cx="8369300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Line 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Fiscal and Calendar Years</a:t>
            </a:r>
          </a:p>
        </p:txBody>
      </p:sp>
      <p:sp>
        <p:nvSpPr>
          <p:cNvPr id="6158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09600" y="4286250"/>
            <a:ext cx="258127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Generally. </a:t>
            </a:r>
          </a:p>
          <a:p>
            <a:pPr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 month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, </a:t>
            </a:r>
          </a:p>
          <a:p>
            <a:pPr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 quarter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, or </a:t>
            </a:r>
          </a:p>
          <a:p>
            <a:pPr lvl="1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a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 year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09600" y="1447800"/>
            <a:ext cx="7772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30000"/>
              </a:spcBef>
              <a:buClrTx/>
              <a:buSzPct val="80000"/>
              <a:buFontTx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Time period assumption: Accountants divide the economic life of a business into artificial (accounting) time periods.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792163" y="2889250"/>
            <a:ext cx="7285037" cy="4763"/>
          </a:xfrm>
          <a:custGeom>
            <a:avLst/>
            <a:gdLst>
              <a:gd name="T0" fmla="*/ 0 w 4589"/>
              <a:gd name="T1" fmla="*/ 0 h 3"/>
              <a:gd name="T2" fmla="*/ 2147483647 w 4589"/>
              <a:gd name="T3" fmla="*/ 7562057 h 3"/>
              <a:gd name="T4" fmla="*/ 0 60000 65536"/>
              <a:gd name="T5" fmla="*/ 0 60000 65536"/>
              <a:gd name="T6" fmla="*/ 0 w 4589"/>
              <a:gd name="T7" fmla="*/ 0 h 3"/>
              <a:gd name="T8" fmla="*/ 4589 w 4589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89" h="3">
                <a:moveTo>
                  <a:pt x="0" y="0"/>
                </a:moveTo>
                <a:lnTo>
                  <a:pt x="4589" y="3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766763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1905000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828675" y="2901950"/>
            <a:ext cx="9239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Liberation Sans" panose="020B0604020202020204" pitchFamily="34" charset="0"/>
              </a:rPr>
              <a:t>Jan.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047875" y="2901950"/>
            <a:ext cx="7715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Liberation Sans" panose="020B0604020202020204" pitchFamily="34" charset="0"/>
              </a:rPr>
              <a:t>Feb.</a:t>
            </a: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190875" y="2901950"/>
            <a:ext cx="7715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Liberation Sans" panose="020B0604020202020204" pitchFamily="34" charset="0"/>
              </a:rPr>
              <a:t>Mar.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4333875" y="2901950"/>
            <a:ext cx="7715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Liberation Sans" panose="020B0604020202020204" pitchFamily="34" charset="0"/>
              </a:rPr>
              <a:t>Apr.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5324475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7153275" y="2901950"/>
            <a:ext cx="7715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Liberation Sans" panose="020B0604020202020204" pitchFamily="34" charset="0"/>
              </a:rPr>
              <a:t>Dec.</a:t>
            </a: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8067675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5562600" y="276225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lnSpc>
                <a:spcPct val="1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Liberation Sans" panose="020B0604020202020204" pitchFamily="34" charset="0"/>
              </a:rPr>
              <a:t>. . . . .</a:t>
            </a: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3048000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191000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6934200" y="2762250"/>
            <a:ext cx="0" cy="25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2" name="AutoShape 27"/>
          <p:cNvSpPr>
            <a:spLocks/>
          </p:cNvSpPr>
          <p:nvPr/>
        </p:nvSpPr>
        <p:spPr bwMode="auto">
          <a:xfrm rot="16200000">
            <a:off x="1143000" y="2838450"/>
            <a:ext cx="381000" cy="1143000"/>
          </a:xfrm>
          <a:prstGeom prst="leftBrace">
            <a:avLst>
              <a:gd name="adj1" fmla="val 25000"/>
              <a:gd name="adj2" fmla="val 50000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3" name="AutoShape 28"/>
          <p:cNvSpPr>
            <a:spLocks/>
          </p:cNvSpPr>
          <p:nvPr/>
        </p:nvSpPr>
        <p:spPr bwMode="auto">
          <a:xfrm rot="16200000">
            <a:off x="2286000" y="2000250"/>
            <a:ext cx="381000" cy="3429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4" name="AutoShape 29"/>
          <p:cNvSpPr>
            <a:spLocks/>
          </p:cNvSpPr>
          <p:nvPr/>
        </p:nvSpPr>
        <p:spPr bwMode="auto">
          <a:xfrm rot="16200000">
            <a:off x="4229100" y="361950"/>
            <a:ext cx="381000" cy="7315200"/>
          </a:xfrm>
          <a:prstGeom prst="leftBrace">
            <a:avLst>
              <a:gd name="adj1" fmla="val 160000"/>
              <a:gd name="adj2" fmla="val 50000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557303" y="4690493"/>
            <a:ext cx="5281897" cy="153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341313" indent="-341313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hlink"/>
                </a:solidFill>
                <a:latin typeface="Liberation Sans" panose="020B0604020202020204" pitchFamily="34" charset="0"/>
              </a:rPr>
              <a:t>Fiscal Year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= accounting time period that is </a:t>
            </a:r>
            <a:r>
              <a:rPr lang="en-US" altLang="en-US" sz="2200" dirty="0">
                <a:solidFill>
                  <a:schemeClr val="tx1"/>
                </a:solidFill>
                <a:latin typeface="Liberation Sans" panose="020B0604020202020204" pitchFamily="34" charset="0"/>
              </a:rPr>
              <a:t>one year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in length.</a:t>
            </a:r>
          </a:p>
          <a:p>
            <a:pPr marL="341313" indent="-341313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hlink"/>
                </a:solidFill>
                <a:latin typeface="Liberation Sans" panose="020B0604020202020204" pitchFamily="34" charset="0"/>
              </a:rPr>
              <a:t>Calendar Year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= Jan. 1 to Dec. 31.</a:t>
            </a:r>
          </a:p>
        </p:txBody>
      </p:sp>
      <p:cxnSp>
        <p:nvCxnSpPr>
          <p:cNvPr id="3" name="Curved Connector 2"/>
          <p:cNvCxnSpPr/>
          <p:nvPr/>
        </p:nvCxnSpPr>
        <p:spPr bwMode="auto">
          <a:xfrm flipV="1">
            <a:off x="2433636" y="4953000"/>
            <a:ext cx="1143003" cy="1066801"/>
          </a:xfrm>
          <a:prstGeom prst="curvedConnector3">
            <a:avLst>
              <a:gd name="adj1" fmla="val 54776"/>
            </a:avLst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56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16301"/>
            <a:ext cx="609600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4275" name="Text Box 20"/>
          <p:cNvSpPr txBox="1">
            <a:spLocks noChangeArrowheads="1"/>
          </p:cNvSpPr>
          <p:nvPr/>
        </p:nvSpPr>
        <p:spPr bwMode="auto">
          <a:xfrm>
            <a:off x="609600" y="1295400"/>
            <a:ext cx="80772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Illustration: 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Pioneer paid salaries and wages on October 26; the next payment of salaries will not occur until November 9. The employees receive total salaries of $2,000 for a five-day work week, or $400 per day. Thus, accrued salaries at October 31 are $1,200 ($400 x 3 days).</a:t>
            </a:r>
          </a:p>
        </p:txBody>
      </p:sp>
      <p:sp>
        <p:nvSpPr>
          <p:cNvPr id="49157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2863"/>
            <a:ext cx="8202613" cy="50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pic>
        <p:nvPicPr>
          <p:cNvPr id="5632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534400" cy="218281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Accrued Expenses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Summary of Basic Relationships</a:t>
            </a:r>
          </a:p>
        </p:txBody>
      </p:sp>
      <p:pic>
        <p:nvPicPr>
          <p:cNvPr id="583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14" y="1447800"/>
            <a:ext cx="8501886" cy="300437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3-4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latin typeface="Liberation Sans" panose="020B0604020202020204" pitchFamily="34" charset="0"/>
              </a:rPr>
              <a:t>Adjusted Trial Balance and</a:t>
            </a:r>
          </a:p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Financial Statements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1922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55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The adjusted trial balance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Preparing financial statements</a:t>
            </a:r>
            <a:endParaRPr lang="en-US" altLang="en-US" sz="1800" b="0" dirty="0"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72385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Accounting Cycle</a:t>
            </a:r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8077200" cy="5029200"/>
            <a:chOff x="609600" y="1371600"/>
            <a:chExt cx="8077200" cy="502920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09600" y="1371600"/>
              <a:ext cx="8077200" cy="5029200"/>
            </a:xfrm>
            <a:prstGeom prst="rect">
              <a:avLst/>
            </a:prstGeom>
            <a:solidFill>
              <a:srgbClr val="99CC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b="0" dirty="0">
                <a:solidFill>
                  <a:schemeClr val="tx1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6781800" y="53340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rot="5400000" flipV="1">
              <a:off x="2743200" y="1524000"/>
              <a:ext cx="0" cy="6096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6172200" y="1828800"/>
              <a:ext cx="6096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819400" y="1600200"/>
              <a:ext cx="3552825" cy="4572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1. 	Analyze business transactions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6781800" y="18288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6781800" y="2819400"/>
              <a:ext cx="0" cy="3810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57800" y="2362200"/>
              <a:ext cx="31242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2. 	Journalize the transactions </a:t>
              </a: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781800" y="3673475"/>
              <a:ext cx="6350" cy="344488"/>
            </a:xfrm>
            <a:custGeom>
              <a:avLst/>
              <a:gdLst>
                <a:gd name="T0" fmla="*/ 0 w 4"/>
                <a:gd name="T1" fmla="*/ 0 h 217"/>
                <a:gd name="T2" fmla="*/ 2147483647 w 4"/>
                <a:gd name="T3" fmla="*/ 2147483647 h 217"/>
                <a:gd name="T4" fmla="*/ 0 60000 65536"/>
                <a:gd name="T5" fmla="*/ 0 60000 65536"/>
                <a:gd name="T6" fmla="*/ 0 w 4"/>
                <a:gd name="T7" fmla="*/ 0 h 217"/>
                <a:gd name="T8" fmla="*/ 4 w 4"/>
                <a:gd name="T9" fmla="*/ 217 h 2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17">
                  <a:moveTo>
                    <a:pt x="0" y="0"/>
                  </a:moveTo>
                  <a:lnTo>
                    <a:pt x="4" y="217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6781800" y="45116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0800000">
              <a:off x="2436813" y="46640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0800000">
              <a:off x="2436813" y="38258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0800000">
              <a:off x="2436813" y="29876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rot="16200000">
              <a:off x="2171700" y="2095500"/>
              <a:ext cx="53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947738" y="4876800"/>
              <a:ext cx="3128962" cy="609600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6. 	Prepare an adjusted trial balance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947738" y="4038600"/>
              <a:ext cx="3128962" cy="609600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7. 	Prepare financial statements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947738" y="32004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8. 	Journalize and post closing entries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947738" y="2362200"/>
              <a:ext cx="3128962" cy="60960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9. 	Prepare a post-closing trial balance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5257800" y="40386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4.  Prepare a trial balance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257800" y="32004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3.  Post to ledger accounts</a:t>
              </a: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2438400" y="5867400"/>
              <a:ext cx="434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257800" y="48768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5.  Journalize and post adjusting entries</a:t>
              </a:r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 rot="10800000">
              <a:off x="2438400" y="55022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4653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3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Adjusted Trial Balance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09600" y="1522413"/>
            <a:ext cx="7924800" cy="344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Prepared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after all adjusting entries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 are journalized and posted.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Purpose is to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prove the equality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 of debit balances and credit balances in the ledger. 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Is the </a:t>
            </a: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primary basis for the preparation of financial statements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100" b="0" dirty="0">
              <a:solidFill>
                <a:schemeClr val="tx1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9477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5943600" cy="629022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429000" y="533400"/>
            <a:ext cx="2209800" cy="381000"/>
          </a:xfrm>
          <a:prstGeom prst="rect">
            <a:avLst/>
          </a:prstGeom>
          <a:noFill/>
          <a:ln w="508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11"/>
          <p:cNvSpPr>
            <a:spLocks noChangeArrowheads="1"/>
          </p:cNvSpPr>
          <p:nvPr/>
        </p:nvSpPr>
        <p:spPr bwMode="auto">
          <a:xfrm>
            <a:off x="3657600" y="3336925"/>
            <a:ext cx="175260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Retained Earnings Statement </a:t>
            </a:r>
          </a:p>
        </p:txBody>
      </p:sp>
      <p:sp>
        <p:nvSpPr>
          <p:cNvPr id="63491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7772400" cy="82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Financial Statements are prepared directly from the </a:t>
            </a:r>
            <a:r>
              <a:rPr lang="en-US" altLang="en-US" sz="230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Adjusted Trial Balance</a:t>
            </a: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  <a:cs typeface="Arial" charset="0"/>
              </a:rPr>
              <a:t>.  </a:t>
            </a:r>
            <a:endParaRPr lang="en-US" altLang="en-US" sz="2300" dirty="0">
              <a:solidFill>
                <a:schemeClr val="tx1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63492" name="AutoShape 8"/>
          <p:cNvSpPr>
            <a:spLocks noChangeArrowheads="1"/>
          </p:cNvSpPr>
          <p:nvPr/>
        </p:nvSpPr>
        <p:spPr bwMode="auto">
          <a:xfrm>
            <a:off x="914400" y="3336925"/>
            <a:ext cx="175260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Income Statement</a:t>
            </a:r>
          </a:p>
        </p:txBody>
      </p:sp>
      <p:sp>
        <p:nvSpPr>
          <p:cNvPr id="63493" name="AutoShape 9"/>
          <p:cNvSpPr>
            <a:spLocks noChangeArrowheads="1"/>
          </p:cNvSpPr>
          <p:nvPr/>
        </p:nvSpPr>
        <p:spPr bwMode="auto">
          <a:xfrm>
            <a:off x="6400800" y="3336925"/>
            <a:ext cx="1752600" cy="1905000"/>
          </a:xfrm>
          <a:prstGeom prst="foldedCorner">
            <a:avLst>
              <a:gd name="adj" fmla="val 12500"/>
            </a:avLst>
          </a:prstGeom>
          <a:solidFill>
            <a:srgbClr val="F9EFA5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Balance Sheet</a:t>
            </a:r>
          </a:p>
        </p:txBody>
      </p:sp>
      <p:sp>
        <p:nvSpPr>
          <p:cNvPr id="63494" name="AutoShape 13"/>
          <p:cNvSpPr>
            <a:spLocks noChangeArrowheads="1"/>
          </p:cNvSpPr>
          <p:nvPr/>
        </p:nvSpPr>
        <p:spPr bwMode="auto">
          <a:xfrm>
            <a:off x="4419600" y="2498725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63495" name="AutoShape 15"/>
          <p:cNvSpPr>
            <a:spLocks noChangeArrowheads="1"/>
          </p:cNvSpPr>
          <p:nvPr/>
        </p:nvSpPr>
        <p:spPr bwMode="auto">
          <a:xfrm>
            <a:off x="1676400" y="2498725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63496" name="AutoShape 16"/>
          <p:cNvSpPr>
            <a:spLocks noChangeArrowheads="1"/>
          </p:cNvSpPr>
          <p:nvPr/>
        </p:nvSpPr>
        <p:spPr bwMode="auto">
          <a:xfrm>
            <a:off x="7162800" y="2498725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56331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Preparing Financial Statements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/>
          <a:lstStyle/>
          <a:p>
            <a:r>
              <a:rPr lang="en-US" kern="1200" dirty="0">
                <a:solidFill>
                  <a:schemeClr val="hlink"/>
                </a:solidFill>
                <a:effectLst/>
                <a:latin typeface="Liberation Sans" panose="020B0604020202020204" pitchFamily="34" charset="0"/>
              </a:rPr>
              <a:t>Accrual basis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52600"/>
            <a:ext cx="4040188" cy="464819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Transactions recorded in the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periods in which the events occur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Companies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recognize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revenues when they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perform services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(rather than when they receive cash). 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Expenses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are recognized when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incurred 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(rather than when paid)</a:t>
            </a:r>
            <a:endParaRPr lang="en-US" sz="1800" dirty="0">
              <a:effectLst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7104" y="1143000"/>
            <a:ext cx="4041775" cy="639762"/>
          </a:xfrm>
        </p:spPr>
        <p:txBody>
          <a:bodyPr/>
          <a:lstStyle/>
          <a:p>
            <a:r>
              <a:rPr lang="en-US" kern="1200" dirty="0">
                <a:solidFill>
                  <a:schemeClr val="hlink"/>
                </a:solidFill>
                <a:effectLst/>
                <a:latin typeface="Liberation Sans" panose="020B0604020202020204" pitchFamily="34" charset="0"/>
              </a:rPr>
              <a:t>Cash basis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041775" cy="464820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Revenues 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are recorded when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cash is received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Expenses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are recorded when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cash is paid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  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Cash-basis accounting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is not in accordance 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with generally accepted accounting principles (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GAAP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).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Accrual- vs. Cash-Basis Accounting</a:t>
            </a:r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09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4484"/>
            <a:ext cx="7772400" cy="63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Rectangle 16"/>
          <p:cNvSpPr>
            <a:spLocks noChangeArrowheads="1"/>
          </p:cNvSpPr>
          <p:nvPr/>
        </p:nvSpPr>
        <p:spPr bwMode="auto">
          <a:xfrm>
            <a:off x="8382000" y="1905000"/>
            <a:ext cx="228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" y="304800"/>
            <a:ext cx="8799513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051645" y="5943600"/>
            <a:ext cx="1005840" cy="152400"/>
          </a:xfrm>
          <a:prstGeom prst="rect">
            <a:avLst/>
          </a:prstGeom>
          <a:solidFill>
            <a:schemeClr val="bg1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4-2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latin typeface="Liberation Sans" panose="020B0604020202020204" pitchFamily="34" charset="0"/>
              </a:rPr>
              <a:t>Closing the Books</a:t>
            </a:r>
            <a:endParaRPr lang="en-US" sz="3200" b="1" dirty="0">
              <a:solidFill>
                <a:schemeClr val="bg1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97330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0D5847-D064-449A-9DD5-EB6DB8BB846B}" type="slidenum">
              <a:rPr lang="en-US" smtClean="0"/>
              <a:t>63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Preparing closing entries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latin typeface="Liberation Sans" panose="020B0604020202020204" pitchFamily="34" charset="0"/>
              </a:rPr>
              <a:t>Preparing a post-closing trial balance</a:t>
            </a:r>
            <a:endParaRPr lang="en-US" altLang="en-US" sz="1800" b="0" dirty="0">
              <a:latin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821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The Accounting Cycle</a:t>
            </a:r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8077200" cy="5029200"/>
            <a:chOff x="609600" y="1371600"/>
            <a:chExt cx="8077200" cy="502920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09600" y="1371600"/>
              <a:ext cx="8077200" cy="5029200"/>
            </a:xfrm>
            <a:prstGeom prst="rect">
              <a:avLst/>
            </a:prstGeom>
            <a:solidFill>
              <a:srgbClr val="99CC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b="0" dirty="0">
                <a:solidFill>
                  <a:schemeClr val="tx1"/>
                </a:solidFill>
                <a:latin typeface="Liberation Sans" panose="020B0604020202020204" pitchFamily="34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6781800" y="53340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rot="5400000" flipV="1">
              <a:off x="2743200" y="1524000"/>
              <a:ext cx="0" cy="6096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6172200" y="1828800"/>
              <a:ext cx="6096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819400" y="1600200"/>
              <a:ext cx="3552825" cy="4572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1. 	Analyze business transactions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6781800" y="1828800"/>
              <a:ext cx="0" cy="5334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6781800" y="2819400"/>
              <a:ext cx="0" cy="38100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5257800" y="2362200"/>
              <a:ext cx="31242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2. 	Journalize the transactions </a:t>
              </a: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781800" y="3673475"/>
              <a:ext cx="6350" cy="344488"/>
            </a:xfrm>
            <a:custGeom>
              <a:avLst/>
              <a:gdLst>
                <a:gd name="T0" fmla="*/ 0 w 4"/>
                <a:gd name="T1" fmla="*/ 0 h 217"/>
                <a:gd name="T2" fmla="*/ 2147483647 w 4"/>
                <a:gd name="T3" fmla="*/ 2147483647 h 217"/>
                <a:gd name="T4" fmla="*/ 0 60000 65536"/>
                <a:gd name="T5" fmla="*/ 0 60000 65536"/>
                <a:gd name="T6" fmla="*/ 0 w 4"/>
                <a:gd name="T7" fmla="*/ 0 h 217"/>
                <a:gd name="T8" fmla="*/ 4 w 4"/>
                <a:gd name="T9" fmla="*/ 217 h 2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" h="217">
                  <a:moveTo>
                    <a:pt x="0" y="0"/>
                  </a:moveTo>
                  <a:lnTo>
                    <a:pt x="4" y="217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6781800" y="45116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0800000">
              <a:off x="2436813" y="46640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0800000">
              <a:off x="2436813" y="38258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0800000">
              <a:off x="2436813" y="2987675"/>
              <a:ext cx="1587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rot="16200000">
              <a:off x="2171700" y="2095500"/>
              <a:ext cx="53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947738" y="4876800"/>
              <a:ext cx="3128962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6. 	Prepare an adjusted trial balance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947738" y="4038600"/>
              <a:ext cx="3128962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7. 	Prepare financial statements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947738" y="3200400"/>
              <a:ext cx="3128962" cy="609600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8. 	Journalize and post closing entries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947738" y="2362200"/>
              <a:ext cx="3128962" cy="609600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9. 	Prepare a post-closing trial balance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5257800" y="40386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4.  Prepare a trial balance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257800" y="32004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3.  Post to ledger accounts</a:t>
              </a: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2438400" y="5867400"/>
              <a:ext cx="4343400" cy="0"/>
            </a:xfrm>
            <a:prstGeom prst="line">
              <a:avLst/>
            </a:pr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5257800" y="4876800"/>
              <a:ext cx="3086100" cy="609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>
              <a:lvl1pPr marL="346075" indent="-290513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800" b="1">
                  <a:solidFill>
                    <a:schemeClr val="bg2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400" b="1">
                  <a:solidFill>
                    <a:schemeClr val="bg2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itchFamily="2" charset="2"/>
                <a:buChar char="l"/>
                <a:defRPr sz="2000" b="1">
                  <a:solidFill>
                    <a:schemeClr val="bg2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Liberation Sans" panose="020B0604020202020204" pitchFamily="34" charset="0"/>
                </a:rPr>
                <a:t>5.  Journalize and post adjusting entries</a:t>
              </a:r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 rot="10800000">
              <a:off x="2438400" y="5502275"/>
              <a:ext cx="1588" cy="365125"/>
            </a:xfrm>
            <a:custGeom>
              <a:avLst/>
              <a:gdLst>
                <a:gd name="T0" fmla="*/ 0 w 1"/>
                <a:gd name="T1" fmla="*/ 0 h 230"/>
                <a:gd name="T2" fmla="*/ 2147483647 w 1"/>
                <a:gd name="T3" fmla="*/ 2147483647 h 230"/>
                <a:gd name="T4" fmla="*/ 0 60000 65536"/>
                <a:gd name="T5" fmla="*/ 0 60000 65536"/>
                <a:gd name="T6" fmla="*/ 0 w 1"/>
                <a:gd name="T7" fmla="*/ 0 h 230"/>
                <a:gd name="T8" fmla="*/ 1 w 1"/>
                <a:gd name="T9" fmla="*/ 230 h 2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30">
                  <a:moveTo>
                    <a:pt x="0" y="0"/>
                  </a:moveTo>
                  <a:lnTo>
                    <a:pt x="1" y="230"/>
                  </a:lnTo>
                </a:path>
              </a:pathLst>
            </a:custGeom>
            <a:noFill/>
            <a:ln w="38100" cap="sq">
              <a:solidFill>
                <a:srgbClr val="800000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Liberation Sans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48859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Preparing Closing Entries</a:t>
            </a:r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4438"/>
            <a:ext cx="8150225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33400" y="1422400"/>
            <a:ext cx="79248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300" b="0" dirty="0">
                <a:latin typeface="Liberation Sans" panose="020B0604020202020204" pitchFamily="34" charset="0"/>
              </a:rPr>
              <a:t>At the end of the accounting period, the company makes the accounts ready for the next period.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35771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33400" y="1295400"/>
            <a:ext cx="81534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300" dirty="0">
                <a:solidFill>
                  <a:schemeClr val="hlink"/>
                </a:solidFill>
                <a:latin typeface="Liberation Sans" panose="020B0604020202020204" pitchFamily="34" charset="0"/>
              </a:rPr>
              <a:t>Closing entries</a:t>
            </a:r>
            <a:r>
              <a:rPr lang="en-US" altLang="en-US" sz="2300" dirty="0">
                <a:solidFill>
                  <a:srgbClr val="00FFFF"/>
                </a:solidFill>
                <a:latin typeface="Liberation Sans" panose="020B0604020202020204" pitchFamily="34" charset="0"/>
              </a:rPr>
              <a:t>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formally recognize in the ledger the transfer of </a:t>
            </a:r>
          </a:p>
          <a:p>
            <a:pPr lvl="1"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Net income (or net loss) and </a:t>
            </a:r>
          </a:p>
          <a:p>
            <a:pPr lvl="1"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Dividends </a:t>
            </a:r>
          </a:p>
          <a:p>
            <a:pPr lvl="1"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to Retained Earnings.</a:t>
            </a:r>
            <a:endParaRPr lang="en-US" altLang="en-US" sz="2200" dirty="0">
              <a:solidFill>
                <a:srgbClr val="8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2532" name="Text Box 9"/>
          <p:cNvSpPr txBox="1">
            <a:spLocks noChangeArrowheads="1"/>
          </p:cNvSpPr>
          <p:nvPr/>
        </p:nvSpPr>
        <p:spPr bwMode="auto">
          <a:xfrm>
            <a:off x="533400" y="3657600"/>
            <a:ext cx="81534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Companies generally journalize and post closing entries only at the end of the annual accounting period.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Closing entries produce a zero balance in each temporary account.</a:t>
            </a:r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Preparing Closing Entries</a:t>
            </a:r>
          </a:p>
        </p:txBody>
      </p:sp>
      <p:sp>
        <p:nvSpPr>
          <p:cNvPr id="22534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33474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219200"/>
            <a:ext cx="6600825" cy="526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Line 13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Preparing Closing Entries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086600" y="2828836"/>
            <a:ext cx="198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48B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200" b="1" dirty="0">
                <a:latin typeface="Arial" charset="0"/>
              </a:rPr>
              <a:t>Illustration 4-5</a:t>
            </a:r>
          </a:p>
          <a:p>
            <a:pPr algn="l"/>
            <a:r>
              <a:rPr lang="en-US" sz="1200" b="1" dirty="0">
                <a:latin typeface="Arial" charset="0"/>
              </a:rPr>
              <a:t>Diagram of closing process—corporation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03584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9289"/>
            <a:ext cx="7696200" cy="6350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05600" y="2335212"/>
            <a:ext cx="1828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buSzPct val="80000"/>
              <a:buNone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Posting Closing Entries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95800" y="4495800"/>
            <a:ext cx="1104900" cy="379863"/>
          </a:xfrm>
          <a:prstGeom prst="rect">
            <a:avLst/>
          </a:prstGeom>
          <a:noFill/>
          <a:ln w="508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836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5943600" cy="629022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429000" y="533400"/>
            <a:ext cx="2209800" cy="381000"/>
          </a:xfrm>
          <a:prstGeom prst="rect">
            <a:avLst/>
          </a:prstGeom>
          <a:noFill/>
          <a:ln w="508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524000" y="4419600"/>
            <a:ext cx="304800" cy="1828800"/>
          </a:xfrm>
          <a:prstGeom prst="leftBrac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1524000" y="1447800"/>
            <a:ext cx="304800" cy="2926080"/>
          </a:xfrm>
          <a:prstGeom prst="leftBrac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424" y="261845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Permanent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accounts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424" y="504161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Temporary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accounts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7239000" y="4114800"/>
            <a:ext cx="1066800" cy="304800"/>
          </a:xfrm>
          <a:prstGeom prst="lef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642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1031"/>
          <p:cNvSpPr txBox="1">
            <a:spLocks noChangeArrowheads="1"/>
          </p:cNvSpPr>
          <p:nvPr/>
        </p:nvSpPr>
        <p:spPr bwMode="auto">
          <a:xfrm>
            <a:off x="609600" y="1447800"/>
            <a:ext cx="3962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Pct val="80000"/>
              <a:buFont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Liberation Sans" panose="020B0604020202020204" pitchFamily="34" charset="0"/>
              </a:rPr>
              <a:t>Recognize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revenue in the accounting period in which the </a:t>
            </a:r>
            <a:r>
              <a:rPr lang="en-US" altLang="en-US" sz="2200" dirty="0">
                <a:solidFill>
                  <a:schemeClr val="tx1"/>
                </a:solidFill>
                <a:latin typeface="Liberation Sans" panose="020B0604020202020204" pitchFamily="34" charset="0"/>
              </a:rPr>
              <a:t>performance obligation is satisfied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.</a:t>
            </a:r>
          </a:p>
        </p:txBody>
      </p:sp>
      <p:pic>
        <p:nvPicPr>
          <p:cNvPr id="1127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39" y="1447800"/>
            <a:ext cx="2881313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Revenue Recognition Principle</a:t>
            </a: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533400" y="1219200"/>
            <a:ext cx="83058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Tx/>
              <a:buSzPct val="80000"/>
              <a:buFontTx/>
              <a:buNone/>
            </a:pPr>
            <a:r>
              <a:rPr lang="en-US" altLang="en-US" sz="2100" dirty="0">
                <a:solidFill>
                  <a:schemeClr val="tx1"/>
                </a:solidFill>
                <a:latin typeface="Liberation Sans" panose="020B0604020202020204" pitchFamily="34" charset="0"/>
              </a:rPr>
              <a:t>Purpose</a:t>
            </a:r>
            <a:r>
              <a:rPr lang="en-US" altLang="en-US" sz="21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is to prove the equality of the permanent account balances carried forward into the next accounting period. </a:t>
            </a:r>
          </a:p>
        </p:txBody>
      </p:sp>
      <p:sp>
        <p:nvSpPr>
          <p:cNvPr id="2969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Preparing a Post-Closing Trial Balance</a:t>
            </a:r>
          </a:p>
        </p:txBody>
      </p:sp>
      <p:sp>
        <p:nvSpPr>
          <p:cNvPr id="29700" name="Line 1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9701" name="Text Box 9"/>
          <p:cNvSpPr txBox="1">
            <a:spLocks noChangeArrowheads="1"/>
          </p:cNvSpPr>
          <p:nvPr/>
        </p:nvSpPr>
        <p:spPr bwMode="auto">
          <a:xfrm>
            <a:off x="6477000" y="23622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7F48B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Pct val="80000"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  <a:latin typeface="Liberation Sans" panose="020B0604020202020204" pitchFamily="34" charset="0"/>
              </a:rPr>
              <a:t>Illustration 4-8</a:t>
            </a:r>
          </a:p>
        </p:txBody>
      </p:sp>
      <p:pic>
        <p:nvPicPr>
          <p:cNvPr id="297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31" y="2133600"/>
            <a:ext cx="7043737" cy="4310063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581399" y="2363336"/>
            <a:ext cx="2209800" cy="379863"/>
          </a:xfrm>
          <a:prstGeom prst="rect">
            <a:avLst/>
          </a:prstGeom>
          <a:noFill/>
          <a:ln w="508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7543800" y="5741158"/>
            <a:ext cx="1066800" cy="304800"/>
          </a:xfrm>
          <a:prstGeom prst="lef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85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2878138" cy="38862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609600" y="1447800"/>
            <a:ext cx="38862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Tx/>
              <a:buSzPct val="80000"/>
              <a:buFont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Liberation Sans" panose="020B0604020202020204" pitchFamily="34" charset="0"/>
              </a:rPr>
              <a:t>Match</a:t>
            </a:r>
            <a:r>
              <a:rPr lang="en-US" altLang="en-US" sz="2200" b="0" dirty="0">
                <a:solidFill>
                  <a:schemeClr val="tx1"/>
                </a:solidFill>
                <a:latin typeface="Liberation Sans" panose="020B0604020202020204" pitchFamily="34" charset="0"/>
              </a:rPr>
              <a:t> expenses with revenues in the period when the company makes efforts to generate those revenues.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Tx/>
              <a:buSzPct val="80000"/>
              <a:buFontTx/>
              <a:buNone/>
            </a:pPr>
            <a:r>
              <a:rPr lang="en-US" altLang="en-US" sz="2200" dirty="0">
                <a:solidFill>
                  <a:schemeClr val="tx1"/>
                </a:solidFill>
                <a:latin typeface="Liberation Sans" panose="020B0604020202020204" pitchFamily="34" charset="0"/>
              </a:rPr>
              <a:t>“Let the expenses follow the revenues.”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Expense Recognition Principle</a:t>
            </a: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086600" cy="50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3317" name="Rectangle 10"/>
          <p:cNvSpPr>
            <a:spLocks noChangeArrowheads="1"/>
          </p:cNvSpPr>
          <p:nvPr/>
        </p:nvSpPr>
        <p:spPr bwMode="auto">
          <a:xfrm>
            <a:off x="6172200" y="1447800"/>
            <a:ext cx="304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304800"/>
            <a:ext cx="8229600" cy="560388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GAAP Relationships</a:t>
            </a: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DE246-A6B3-4427-AA6E-BF1BBE853AF1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Office\Templates\1033\Company Handbook.pot</Template>
  <TotalTime>5392</TotalTime>
  <Pages>43</Pages>
  <Words>1964</Words>
  <Application>Microsoft Office PowerPoint</Application>
  <PresentationFormat>On-screen Show (4:3)</PresentationFormat>
  <Paragraphs>343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Liberation Sans</vt:lpstr>
      <vt:lpstr>Arial</vt:lpstr>
      <vt:lpstr>Comic Sans MS</vt:lpstr>
      <vt:lpstr>Monotype Sorts</vt:lpstr>
      <vt:lpstr>Times New Roman</vt:lpstr>
      <vt:lpstr>Wingdings</vt:lpstr>
      <vt:lpstr>movnglnc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Accounting and Accounting Standards</dc:title>
  <dc:creator>Coby Harmon</dc:creator>
  <cp:lastModifiedBy>Xi Jiang</cp:lastModifiedBy>
  <cp:revision>1469</cp:revision>
  <cp:lastPrinted>1999-09-16T17:08:20Z</cp:lastPrinted>
  <dcterms:created xsi:type="dcterms:W3CDTF">1997-03-28T18:03:02Z</dcterms:created>
  <dcterms:modified xsi:type="dcterms:W3CDTF">2022-02-02T18:23:50Z</dcterms:modified>
</cp:coreProperties>
</file>